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30" r:id="rId21"/>
    <p:sldId id="366" r:id="rId22"/>
    <p:sldId id="365" r:id="rId23"/>
    <p:sldId id="367" r:id="rId24"/>
    <p:sldId id="368" r:id="rId25"/>
    <p:sldId id="369" r:id="rId26"/>
    <p:sldId id="306" r:id="rId27"/>
    <p:sldId id="307" r:id="rId28"/>
    <p:sldId id="309" r:id="rId29"/>
    <p:sldId id="310" r:id="rId30"/>
    <p:sldId id="311" r:id="rId31"/>
    <p:sldId id="322" r:id="rId32"/>
    <p:sldId id="312" r:id="rId33"/>
    <p:sldId id="313" r:id="rId34"/>
    <p:sldId id="316" r:id="rId35"/>
    <p:sldId id="317" r:id="rId36"/>
    <p:sldId id="329" r:id="rId37"/>
    <p:sldId id="344" r:id="rId38"/>
    <p:sldId id="370" r:id="rId39"/>
    <p:sldId id="371" r:id="rId40"/>
    <p:sldId id="358" r:id="rId41"/>
    <p:sldId id="359" r:id="rId42"/>
    <p:sldId id="293" r:id="rId43"/>
    <p:sldId id="345" r:id="rId44"/>
    <p:sldId id="265" r:id="rId45"/>
    <p:sldId id="373" r:id="rId46"/>
    <p:sldId id="374" r:id="rId47"/>
    <p:sldId id="372" r:id="rId48"/>
    <p:sldId id="294" r:id="rId49"/>
    <p:sldId id="334" r:id="rId50"/>
    <p:sldId id="375" r:id="rId51"/>
    <p:sldId id="348" r:id="rId52"/>
    <p:sldId id="376" r:id="rId53"/>
    <p:sldId id="377" r:id="rId54"/>
    <p:sldId id="378" r:id="rId55"/>
    <p:sldId id="379" r:id="rId56"/>
    <p:sldId id="381" r:id="rId57"/>
    <p:sldId id="380" r:id="rId58"/>
    <p:sldId id="382" r:id="rId59"/>
    <p:sldId id="383" r:id="rId60"/>
    <p:sldId id="384" r:id="rId61"/>
    <p:sldId id="273" r:id="rId62"/>
    <p:sldId id="315" r:id="rId63"/>
    <p:sldId id="385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Lato" panose="020B0604020202020204" charset="0"/>
      <p:regular r:id="rId70"/>
      <p:bold r:id="rId71"/>
      <p:italic r:id="rId72"/>
      <p:boldItalic r:id="rId73"/>
    </p:embeddedFont>
    <p:embeddedFont>
      <p:font typeface="Montserrat" panose="020B0604020202020204" charset="-18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DC9"/>
    <a:srgbClr val="EFC488"/>
    <a:srgbClr val="92D050"/>
    <a:srgbClr val="BCD6FF"/>
    <a:srgbClr val="21FFBA"/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47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880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09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1001061"/>
            <a:ext cx="193354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</a:t>
            </a:r>
            <a:r>
              <a:rPr lang="hu-HU" dirty="0"/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399439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verzióját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etherchannel</a:t>
            </a:r>
            <a:r>
              <a:rPr lang="hu-HU" dirty="0"/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163692" y="2133489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portok maximum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20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eszközt engednek át.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AF5DDF4-0413-4BC0-A48A-F004698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60" y="1221663"/>
            <a:ext cx="4276291" cy="27001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2448176" y="1200199"/>
            <a:ext cx="4247647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Ha szabályszegés történik a port lekapcsol (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violation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shutdown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9B40BA-747E-4C6D-BB31-3A933CDF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41" y="2665228"/>
            <a:ext cx="5039918" cy="13950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EF2DD0FA-ADD3-4497-A763-4FCC41A15746}"/>
              </a:ext>
            </a:extLst>
          </p:cNvPr>
          <p:cNvSpPr txBox="1"/>
          <p:nvPr/>
        </p:nvSpPr>
        <p:spPr>
          <a:xfrm>
            <a:off x="3928233" y="2357451"/>
            <a:ext cx="128753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Konfiguráció</a:t>
            </a:r>
          </a:p>
        </p:txBody>
      </p:sp>
    </p:spTree>
    <p:extLst>
      <p:ext uri="{BB962C8B-B14F-4D97-AF65-F5344CB8AC3E}">
        <p14:creationId xmlns:p14="http://schemas.microsoft.com/office/powerpoint/2010/main" val="4203222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2C59025-FA96-4376-9FC3-E66C75219B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36" y="1567849"/>
            <a:ext cx="4474728" cy="238373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942EC7-109F-4CF7-945F-4443B57406D6}"/>
              </a:ext>
            </a:extLst>
          </p:cNvPr>
          <p:cNvSpPr txBox="1"/>
          <p:nvPr/>
        </p:nvSpPr>
        <p:spPr>
          <a:xfrm>
            <a:off x="3679768" y="1260072"/>
            <a:ext cx="178446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port-</a:t>
            </a:r>
            <a:r>
              <a:rPr lang="hu-HU" dirty="0" err="1"/>
              <a:t>security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09674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A6D1FD9-BE98-45D4-A9D0-869CFC38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36" y="1328353"/>
            <a:ext cx="4001414" cy="24867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65C0CCC-3AD1-45EB-82E6-3C10174D1D55}"/>
              </a:ext>
            </a:extLst>
          </p:cNvPr>
          <p:cNvSpPr txBox="1"/>
          <p:nvPr/>
        </p:nvSpPr>
        <p:spPr>
          <a:xfrm>
            <a:off x="6090743" y="2733543"/>
            <a:ext cx="82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Active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8D8C7D-F576-444F-99C6-112E36AFFEEA}"/>
              </a:ext>
            </a:extLst>
          </p:cNvPr>
          <p:cNvSpPr txBox="1"/>
          <p:nvPr/>
        </p:nvSpPr>
        <p:spPr>
          <a:xfrm>
            <a:off x="5061950" y="2733543"/>
            <a:ext cx="102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Standby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368595" y="2133489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Router 1 a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készenléti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, Router 2 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aktív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BDBFFF2-657E-4C11-86BE-966829D1BDFD}"/>
              </a:ext>
            </a:extLst>
          </p:cNvPr>
          <p:cNvSpPr txBox="1"/>
          <p:nvPr/>
        </p:nvSpPr>
        <p:spPr>
          <a:xfrm>
            <a:off x="5134175" y="3207339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778A5F8-E64E-4E98-90EA-438FAF63747C}"/>
              </a:ext>
            </a:extLst>
          </p:cNvPr>
          <p:cNvSpPr txBox="1"/>
          <p:nvPr/>
        </p:nvSpPr>
        <p:spPr>
          <a:xfrm>
            <a:off x="6399399" y="3207338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10360577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793899" y="2133488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routerek alinterfészein konfiguráltuk.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581189E-F9FC-4212-A644-E2B945F2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7" y="1392845"/>
            <a:ext cx="2594167" cy="235780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72A564F-38FF-49D7-AD8B-7A13159C6DB1}"/>
              </a:ext>
            </a:extLst>
          </p:cNvPr>
          <p:cNvSpPr txBox="1"/>
          <p:nvPr/>
        </p:nvSpPr>
        <p:spPr>
          <a:xfrm>
            <a:off x="5913085" y="1085068"/>
            <a:ext cx="72006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config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755768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50474D-BAD0-427C-898E-F9495D89E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0" y="1874121"/>
            <a:ext cx="7038900" cy="19743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9F4F4CE-28BD-437C-927E-388168357447}"/>
              </a:ext>
            </a:extLst>
          </p:cNvPr>
          <p:cNvSpPr txBox="1"/>
          <p:nvPr/>
        </p:nvSpPr>
        <p:spPr>
          <a:xfrm>
            <a:off x="3819230" y="1566344"/>
            <a:ext cx="1505540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glbp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312624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rgbClr val="BCD6FF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rgbClr val="BCD6FF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ALTER_ROUTER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1157228"/>
            <a:ext cx="4419600" cy="16916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D368DE-B31B-40D8-B82D-6DC2DE56E2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3227946"/>
            <a:ext cx="5760720" cy="132552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A38234A4-C1F8-4DA5-B1FA-7177CBB945D3}"/>
              </a:ext>
            </a:extLst>
          </p:cNvPr>
          <p:cNvSpPr txBox="1"/>
          <p:nvPr/>
        </p:nvSpPr>
        <p:spPr>
          <a:xfrm>
            <a:off x="3530688" y="813801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se0/1/0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D71C35A-ADA6-4429-80FB-3C56E287BA48}"/>
              </a:ext>
            </a:extLst>
          </p:cNvPr>
          <p:cNvSpPr txBox="1"/>
          <p:nvPr/>
        </p:nvSpPr>
        <p:spPr>
          <a:xfrm>
            <a:off x="1691640" y="2920169"/>
            <a:ext cx="5725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Ping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Tunnel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" y="2078651"/>
            <a:ext cx="3901440" cy="3200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" y="3419268"/>
            <a:ext cx="3939540" cy="289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1552768"/>
            <a:ext cx="2677795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3256141"/>
            <a:ext cx="2827020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3438104" y="175534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3433482" y="3111491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7282542" y="2948150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7104463" y="119653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840989"/>
            <a:ext cx="4737100" cy="18161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042047" y="1533212"/>
            <a:ext cx="105990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traceroute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9) ASA tűzfal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CACCE93-36EE-46B8-B31B-458E59468DA8}"/>
              </a:ext>
            </a:extLst>
          </p:cNvPr>
          <p:cNvSpPr/>
          <p:nvPr/>
        </p:nvSpPr>
        <p:spPr>
          <a:xfrm>
            <a:off x="602755" y="2110726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ASA tűzfal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lett a fő forgalomirányító a hálózatban.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47AE21-6C81-402B-9834-2895BBB70B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7" y="1506239"/>
            <a:ext cx="3561553" cy="208549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9) ASA tűzfal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52" y="1304259"/>
            <a:ext cx="4092696" cy="316740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932336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9) ASA tűzfal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57E7CD-0B12-4613-B019-C5A7FA28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8" y="1719493"/>
            <a:ext cx="7572744" cy="255801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387105E-1618-4F6C-BAB0-D086509A3FD2}"/>
              </a:ext>
            </a:extLst>
          </p:cNvPr>
          <p:cNvSpPr txBox="1"/>
          <p:nvPr/>
        </p:nvSpPr>
        <p:spPr>
          <a:xfrm>
            <a:off x="3530689" y="1411716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56048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350044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" y="1113798"/>
            <a:ext cx="7758223" cy="3583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24481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4" y="2729024"/>
            <a:ext cx="4323586" cy="199708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23" y="923291"/>
            <a:ext cx="5351766" cy="247200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34" y="383309"/>
            <a:ext cx="2192404" cy="4405234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829" y="393750"/>
            <a:ext cx="5748342" cy="914100"/>
          </a:xfrm>
        </p:spPr>
        <p:txBody>
          <a:bodyPr/>
          <a:lstStyle/>
          <a:p>
            <a:r>
              <a:rPr lang="hu-HU" b="1" dirty="0">
                <a:solidFill>
                  <a:srgbClr val="92D050"/>
                </a:solidFill>
              </a:rPr>
              <a:t>Weiss telephely fizikai eszközökön</a:t>
            </a:r>
            <a:endParaRPr lang="hu-HU" dirty="0">
              <a:solidFill>
                <a:srgbClr val="92D050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1" y="1307850"/>
            <a:ext cx="4393737" cy="3299997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E596F69-1BD5-416E-BCE8-4C57F5C600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98" y="1108399"/>
            <a:ext cx="1772905" cy="328112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F366F51-C073-41A8-ABCA-1915A8DF4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81" y="1268774"/>
            <a:ext cx="2960370" cy="296037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CCFD7BC-2EEF-414C-A5A4-4761DA80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19" y="980606"/>
            <a:ext cx="5069562" cy="3797162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41931966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A65FED-1306-47B3-AC1E-4B1DC0A6759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0" b="6817"/>
          <a:stretch/>
        </p:blipFill>
        <p:spPr bwMode="auto">
          <a:xfrm>
            <a:off x="1148317" y="822251"/>
            <a:ext cx="2188926" cy="3806987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7E0A5FD-7C3E-4966-898F-7FA5E957C07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11396"/>
          <a:stretch/>
        </p:blipFill>
        <p:spPr bwMode="auto">
          <a:xfrm>
            <a:off x="5806757" y="737677"/>
            <a:ext cx="2188926" cy="3976134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612422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127378" y="3016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10) DHCP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356247-C73F-44FC-977E-C55F9955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4" y="1078872"/>
            <a:ext cx="7180088" cy="3586541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9065898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754" y="365397"/>
            <a:ext cx="5840491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EFC488"/>
                </a:solidFill>
              </a:rPr>
              <a:t>Blake telephely fizikai eszközökön</a:t>
            </a:r>
            <a:endParaRPr lang="hu-HU" dirty="0">
              <a:solidFill>
                <a:srgbClr val="EFC488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2AE7107-80D2-40E3-87B2-8E193F3C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60" y="1119962"/>
            <a:ext cx="4795080" cy="3601433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754" y="365397"/>
            <a:ext cx="5840491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EFC488"/>
                </a:solidFill>
              </a:rPr>
              <a:t>Szerverek</a:t>
            </a:r>
            <a:endParaRPr lang="hu-HU" dirty="0">
              <a:solidFill>
                <a:srgbClr val="EFC488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1663A21-7C82-491F-9751-FA37938F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8" y="1084521"/>
            <a:ext cx="4807683" cy="3579053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319591888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11) Windows server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29" y="1158994"/>
            <a:ext cx="5082673" cy="337460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EA9C386-D9D0-4292-93B5-DA6430128E1D}"/>
              </a:ext>
            </a:extLst>
          </p:cNvPr>
          <p:cNvSpPr/>
          <p:nvPr/>
        </p:nvSpPr>
        <p:spPr>
          <a:xfrm>
            <a:off x="310131" y="1574474"/>
            <a:ext cx="3212790" cy="254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Windows szerveren telepített szolgáltatások:</a:t>
            </a: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Active</a:t>
            </a: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 </a:t>
            </a: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Directory</a:t>
            </a:r>
            <a:endParaRPr lang="hu-HU" sz="1600" b="1" dirty="0">
              <a:solidFill>
                <a:schemeClr val="accent4">
                  <a:lumMod val="90000"/>
                </a:schemeClr>
              </a:solidFill>
              <a:latin typeface="Montserrat"/>
            </a:endParaRP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DNS szerver 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Windows Server Backup</a:t>
            </a:r>
          </a:p>
        </p:txBody>
      </p:sp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11.1)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6A4CFB-951D-40EF-A402-2515DC77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22" y="956987"/>
            <a:ext cx="6265955" cy="385301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67662370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11.1)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E21B724-2FF6-48DE-9EC0-BD12C856A0B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4704" r="33334" b="19326"/>
          <a:stretch/>
        </p:blipFill>
        <p:spPr bwMode="auto">
          <a:xfrm>
            <a:off x="1797685" y="1013460"/>
            <a:ext cx="5548630" cy="3726180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498171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11.2) DNS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42013C4-4B2C-4705-BCDE-61A0714D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544"/>
          <a:stretch/>
        </p:blipFill>
        <p:spPr>
          <a:xfrm>
            <a:off x="1169581" y="1375144"/>
            <a:ext cx="6867216" cy="2819622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260365020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12) Linux server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C449C4-36BA-4BC2-A624-008AEA2C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8" r="11667"/>
          <a:stretch/>
        </p:blipFill>
        <p:spPr>
          <a:xfrm>
            <a:off x="4075814" y="1158994"/>
            <a:ext cx="4671237" cy="3549414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C555EB9-A6FC-47D4-9A8A-CCD4CFAD8D99}"/>
              </a:ext>
            </a:extLst>
          </p:cNvPr>
          <p:cNvSpPr/>
          <p:nvPr/>
        </p:nvSpPr>
        <p:spPr>
          <a:xfrm>
            <a:off x="579489" y="1502273"/>
            <a:ext cx="3212790" cy="328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 szerveren telepített szolgáltatások:</a:t>
            </a: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DHCP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FTP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SAMBA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Webserver</a:t>
            </a:r>
          </a:p>
        </p:txBody>
      </p:sp>
    </p:spTree>
    <p:extLst>
      <p:ext uri="{BB962C8B-B14F-4D97-AF65-F5344CB8AC3E}">
        <p14:creationId xmlns:p14="http://schemas.microsoft.com/office/powerpoint/2010/main" val="316195733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KEA DHCP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BAF6EF-52F1-4D3D-AF28-7839046A0A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76" y="1013636"/>
            <a:ext cx="4914722" cy="338023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934A591F-3FC8-4857-8A45-5B4702B0DE8F}"/>
              </a:ext>
            </a:extLst>
          </p:cNvPr>
          <p:cNvSpPr/>
          <p:nvPr/>
        </p:nvSpPr>
        <p:spPr>
          <a:xfrm>
            <a:off x="404281" y="2133489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rgbClr val="EFC488"/>
                </a:solidFill>
                <a:latin typeface="Montserrat"/>
              </a:rPr>
              <a:t>Kea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szolgáltatással konfiguráltuk a DHCP-t.</a:t>
            </a:r>
          </a:p>
        </p:txBody>
      </p:sp>
    </p:spTree>
    <p:extLst>
      <p:ext uri="{BB962C8B-B14F-4D97-AF65-F5344CB8AC3E}">
        <p14:creationId xmlns:p14="http://schemas.microsoft.com/office/powerpoint/2010/main" val="363913892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KEA DHCP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62F9AA0-1B21-476A-9E6B-C19E146840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45" y="1527190"/>
            <a:ext cx="6478905" cy="261366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0846E4E-B0EF-4400-BD60-C9D2CD9B7D29}"/>
              </a:ext>
            </a:extLst>
          </p:cNvPr>
          <p:cNvSpPr txBox="1"/>
          <p:nvPr/>
        </p:nvSpPr>
        <p:spPr>
          <a:xfrm>
            <a:off x="3451337" y="1219413"/>
            <a:ext cx="224131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kea-dhcp4-server</a:t>
            </a:r>
          </a:p>
        </p:txBody>
      </p:sp>
    </p:spTree>
    <p:extLst>
      <p:ext uri="{BB962C8B-B14F-4D97-AF65-F5344CB8AC3E}">
        <p14:creationId xmlns:p14="http://schemas.microsoft.com/office/powerpoint/2010/main" val="332500731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FTP (</a:t>
            </a:r>
            <a:r>
              <a:rPr lang="hu-HU" b="1" dirty="0" err="1"/>
              <a:t>vsftpd</a:t>
            </a:r>
            <a:r>
              <a:rPr lang="hu-HU" b="1" dirty="0"/>
              <a:t>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F5D1C08-F04F-42C8-9270-CAFB739A58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3" y="1055990"/>
            <a:ext cx="6630670" cy="372618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174571817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SAMBA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848905-24A2-49E0-ABFB-82E74AD1D0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1617840"/>
            <a:ext cx="5760720" cy="271589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A933CD4-9EFB-4117-8CC0-DA0FEE8B5804}"/>
              </a:ext>
            </a:extLst>
          </p:cNvPr>
          <p:cNvSpPr txBox="1"/>
          <p:nvPr/>
        </p:nvSpPr>
        <p:spPr>
          <a:xfrm>
            <a:off x="3953078" y="1310063"/>
            <a:ext cx="123783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</a:t>
            </a:r>
            <a:r>
              <a:rPr lang="hu-HU" dirty="0" err="1"/>
              <a:t>smbd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9435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12.4) </a:t>
            </a:r>
            <a:r>
              <a:rPr lang="hu-HU" b="1" dirty="0" err="1"/>
              <a:t>Nginx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2852569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457" y="280336"/>
            <a:ext cx="1637086" cy="584445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B4DDC9"/>
                </a:solidFill>
              </a:rPr>
              <a:t>Weboldal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648817A-7691-4CC4-9AE0-C287CE75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3" y="1056168"/>
            <a:ext cx="7302254" cy="3541651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6" y="919511"/>
            <a:ext cx="6040068" cy="3897829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1A7CFC8-CF48-4D3E-AAFB-A9354338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06" y="862741"/>
            <a:ext cx="6081586" cy="3983048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458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110" y="230717"/>
            <a:ext cx="7038900" cy="914100"/>
          </a:xfrm>
        </p:spPr>
        <p:txBody>
          <a:bodyPr/>
          <a:lstStyle/>
          <a:p>
            <a:pPr algn="ctr"/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Ruby</a:t>
            </a:r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36" y="980797"/>
            <a:ext cx="4975249" cy="373675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Diavetítés a képernyőre (16:9 oldalarány)</PresentationFormat>
  <Paragraphs>171</Paragraphs>
  <Slides>63</Slides>
  <Notes>25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63</vt:i4>
      </vt:variant>
    </vt:vector>
  </HeadingPairs>
  <TitlesOfParts>
    <vt:vector size="70" baseType="lpstr">
      <vt:lpstr>Calibri</vt:lpstr>
      <vt:lpstr>Times New Roman</vt:lpstr>
      <vt:lpstr>Lato</vt:lpstr>
      <vt:lpstr>Montserrat</vt:lpstr>
      <vt:lpstr>Arial</vt:lpstr>
      <vt:lpstr>Symbol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4) Port Security</vt:lpstr>
      <vt:lpstr>4) Port Security</vt:lpstr>
      <vt:lpstr>4) Port Security</vt:lpstr>
      <vt:lpstr>5) GLBP</vt:lpstr>
      <vt:lpstr>5) GLBP</vt:lpstr>
      <vt:lpstr>5) GLBP</vt:lpstr>
      <vt:lpstr> 6) OSPF</vt:lpstr>
      <vt:lpstr> 6) OSPF</vt:lpstr>
      <vt:lpstr> 7) PPP</vt:lpstr>
      <vt:lpstr> 7) PPP</vt:lpstr>
      <vt:lpstr> 7) PPP</vt:lpstr>
      <vt:lpstr> 7) PPP</vt:lpstr>
      <vt:lpstr> 8) Tunnel</vt:lpstr>
      <vt:lpstr> 8) Tunnel</vt:lpstr>
      <vt:lpstr> 8) Tunnel</vt:lpstr>
      <vt:lpstr> 8) Tunnel</vt:lpstr>
      <vt:lpstr> 8) Tunnel</vt:lpstr>
      <vt:lpstr>9) ASA tűzfal</vt:lpstr>
      <vt:lpstr>9) ASA tűzfal</vt:lpstr>
      <vt:lpstr>9) ASA tűzfal</vt:lpstr>
      <vt:lpstr>RUBY és WEISS összeköttetés</vt:lpstr>
      <vt:lpstr>RUBY és WEISS összeköttetés</vt:lpstr>
      <vt:lpstr>PowerPoint-bemutató</vt:lpstr>
      <vt:lpstr>Weiss telephely fizikai eszközökön</vt:lpstr>
      <vt:lpstr>Wifi Router</vt:lpstr>
      <vt:lpstr>Wifi Router</vt:lpstr>
      <vt:lpstr>Wifi Router</vt:lpstr>
      <vt:lpstr>10) DHCP</vt:lpstr>
      <vt:lpstr>PowerPoint-bemutató</vt:lpstr>
      <vt:lpstr>Blake telephely fizikai eszközökön</vt:lpstr>
      <vt:lpstr>Szerverek</vt:lpstr>
      <vt:lpstr>11) Windows server</vt:lpstr>
      <vt:lpstr>11.1) Active Directory</vt:lpstr>
      <vt:lpstr>11.1) Active Directory</vt:lpstr>
      <vt:lpstr>11.2) DNS</vt:lpstr>
      <vt:lpstr>12) Linux server</vt:lpstr>
      <vt:lpstr>12.1) KEA DHCP</vt:lpstr>
      <vt:lpstr>12.1) KEA DHCP</vt:lpstr>
      <vt:lpstr>12.2) FTP (vsftpd)</vt:lpstr>
      <vt:lpstr>12.3) SAMBA</vt:lpstr>
      <vt:lpstr>12.4) Nginx</vt:lpstr>
      <vt:lpstr>Weboldal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Somogyi Bánk Bence</cp:lastModifiedBy>
  <cp:revision>320</cp:revision>
  <dcterms:modified xsi:type="dcterms:W3CDTF">2026-02-17T08:40:47Z</dcterms:modified>
</cp:coreProperties>
</file>